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11430000" cy="17146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5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40A50E-8BF8-BF47-BB43-9F5B22707868}" v="1" dt="2026-04-22T17:57:08.2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6" autoAdjust="0"/>
    <p:restoredTop sz="94626"/>
  </p:normalViewPr>
  <p:slideViewPr>
    <p:cSldViewPr snapToGrid="0">
      <p:cViewPr>
        <p:scale>
          <a:sx n="96" d="100"/>
          <a:sy n="96" d="100"/>
        </p:scale>
        <p:origin x="1984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quipe Home" userId="e68b821a-ebaf-48cd-9f74-a20bd12d9053" providerId="ADAL" clId="{E2E7B02A-7BA1-553C-A903-826EFA7E888F}"/>
    <pc:docChg chg="custSel modSld">
      <pc:chgData name="Equipe Home" userId="e68b821a-ebaf-48cd-9f74-a20bd12d9053" providerId="ADAL" clId="{E2E7B02A-7BA1-553C-A903-826EFA7E888F}" dt="2026-04-22T17:57:30.922" v="12" actId="1076"/>
      <pc:docMkLst>
        <pc:docMk/>
      </pc:docMkLst>
      <pc:sldChg chg="addSp delSp modSp mod">
        <pc:chgData name="Equipe Home" userId="e68b821a-ebaf-48cd-9f74-a20bd12d9053" providerId="ADAL" clId="{E2E7B02A-7BA1-553C-A903-826EFA7E888F}" dt="2026-04-22T17:57:30.922" v="12" actId="1076"/>
        <pc:sldMkLst>
          <pc:docMk/>
          <pc:sldMk cId="2097796813" sldId="256"/>
        </pc:sldMkLst>
        <pc:spChg chg="mod">
          <ac:chgData name="Equipe Home" userId="e68b821a-ebaf-48cd-9f74-a20bd12d9053" providerId="ADAL" clId="{E2E7B02A-7BA1-553C-A903-826EFA7E888F}" dt="2026-04-22T17:56:21.082" v="3" actId="1036"/>
          <ac:spMkLst>
            <pc:docMk/>
            <pc:sldMk cId="2097796813" sldId="256"/>
            <ac:spMk id="3" creationId="{0BD0B653-F6BA-6C15-FBE8-3F519420EE4E}"/>
          </ac:spMkLst>
        </pc:spChg>
        <pc:spChg chg="mod">
          <ac:chgData name="Equipe Home" userId="e68b821a-ebaf-48cd-9f74-a20bd12d9053" providerId="ADAL" clId="{E2E7B02A-7BA1-553C-A903-826EFA7E888F}" dt="2026-04-22T17:56:17.623" v="2" actId="1076"/>
          <ac:spMkLst>
            <pc:docMk/>
            <pc:sldMk cId="2097796813" sldId="256"/>
            <ac:spMk id="9" creationId="{336B56DE-4F76-B787-C57A-65B559D626CD}"/>
          </ac:spMkLst>
        </pc:spChg>
        <pc:picChg chg="del">
          <ac:chgData name="Equipe Home" userId="e68b821a-ebaf-48cd-9f74-a20bd12d9053" providerId="ADAL" clId="{E2E7B02A-7BA1-553C-A903-826EFA7E888F}" dt="2026-04-22T17:56:59.836" v="4" actId="478"/>
          <ac:picMkLst>
            <pc:docMk/>
            <pc:sldMk cId="2097796813" sldId="256"/>
            <ac:picMk id="6" creationId="{43CCDC90-679C-3213-6760-7AFA6DD9D539}"/>
          </ac:picMkLst>
        </pc:picChg>
        <pc:picChg chg="add mod modCrop">
          <ac:chgData name="Equipe Home" userId="e68b821a-ebaf-48cd-9f74-a20bd12d9053" providerId="ADAL" clId="{E2E7B02A-7BA1-553C-A903-826EFA7E888F}" dt="2026-04-22T17:57:30.922" v="12" actId="1076"/>
          <ac:picMkLst>
            <pc:docMk/>
            <pc:sldMk cId="2097796813" sldId="256"/>
            <ac:picMk id="7" creationId="{15B48BA8-43C4-943D-80DB-3AD6325CC4F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37A97-7CCC-4343-880A-9F59D19BE6DB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8F971-642E-A940-9E2F-A49CDBCF74E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99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8F971-642E-A940-9E2F-A49CDBCF74E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539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806167"/>
            <a:ext cx="9715500" cy="5969553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9005929"/>
            <a:ext cx="8572500" cy="4139788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500" indent="0" algn="ctr">
              <a:buNone/>
              <a:defRPr sz="2500"/>
            </a:lvl2pPr>
            <a:lvl3pPr marL="1143000" indent="0" algn="ctr">
              <a:buNone/>
              <a:defRPr sz="2250"/>
            </a:lvl3pPr>
            <a:lvl4pPr marL="1714500" indent="0" algn="ctr">
              <a:buNone/>
              <a:defRPr sz="2000"/>
            </a:lvl4pPr>
            <a:lvl5pPr marL="2286000" indent="0" algn="ctr">
              <a:buNone/>
              <a:defRPr sz="2000"/>
            </a:lvl5pPr>
            <a:lvl6pPr marL="2857500" indent="0" algn="ctr">
              <a:buNone/>
              <a:defRPr sz="2000"/>
            </a:lvl6pPr>
            <a:lvl7pPr marL="3429000" indent="0" algn="ctr">
              <a:buNone/>
              <a:defRPr sz="2000"/>
            </a:lvl7pPr>
            <a:lvl8pPr marL="4000500" indent="0" algn="ctr">
              <a:buNone/>
              <a:defRPr sz="2000"/>
            </a:lvl8pPr>
            <a:lvl9pPr marL="45720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E53C-72BC-44CE-A5F1-22247467EF62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318A-653B-486F-B8E7-5E3CA4C3B6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43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E53C-72BC-44CE-A5F1-22247467EF62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318A-653B-486F-B8E7-5E3CA4C3B6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90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912897"/>
            <a:ext cx="2464594" cy="1453094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912897"/>
            <a:ext cx="7250906" cy="1453094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E53C-72BC-44CE-A5F1-22247467EF62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318A-653B-486F-B8E7-5E3CA4C3B6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573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E53C-72BC-44CE-A5F1-22247467EF62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318A-653B-486F-B8E7-5E3CA4C3B6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20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60" y="4274745"/>
            <a:ext cx="9858375" cy="7132503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60" y="11474724"/>
            <a:ext cx="9858375" cy="3750815"/>
          </a:xfrm>
        </p:spPr>
        <p:txBody>
          <a:bodyPr/>
          <a:lstStyle>
            <a:lvl1pPr marL="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1pPr>
            <a:lvl2pPr marL="571500" indent="0">
              <a:buNone/>
              <a:defRPr sz="2500">
                <a:solidFill>
                  <a:schemeClr val="tx1">
                    <a:tint val="82000"/>
                  </a:schemeClr>
                </a:solidFill>
              </a:defRPr>
            </a:lvl2pPr>
            <a:lvl3pPr marL="1143000" indent="0">
              <a:buNone/>
              <a:defRPr sz="2250">
                <a:solidFill>
                  <a:schemeClr val="tx1">
                    <a:tint val="82000"/>
                  </a:schemeClr>
                </a:solidFill>
              </a:defRPr>
            </a:lvl3pPr>
            <a:lvl4pPr marL="17145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4pPr>
            <a:lvl5pPr marL="22860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5pPr>
            <a:lvl6pPr marL="28575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6pPr>
            <a:lvl7pPr marL="34290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7pPr>
            <a:lvl8pPr marL="40005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8pPr>
            <a:lvl9pPr marL="45720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E53C-72BC-44CE-A5F1-22247467EF62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318A-653B-486F-B8E7-5E3CA4C3B6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08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4564485"/>
            <a:ext cx="4857750" cy="1087935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4564485"/>
            <a:ext cx="4857750" cy="1087935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E53C-72BC-44CE-A5F1-22247467EF62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318A-653B-486F-B8E7-5E3CA4C3B6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50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912901"/>
            <a:ext cx="9858375" cy="331421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3" y="4203297"/>
            <a:ext cx="4835425" cy="2059971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5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4000500" indent="0">
              <a:buNone/>
              <a:defRPr sz="2000" b="1"/>
            </a:lvl8pPr>
            <a:lvl9pPr marL="4572000" indent="0">
              <a:buNone/>
              <a:defRPr sz="20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3" y="6263268"/>
            <a:ext cx="4835425" cy="921232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8" y="4203297"/>
            <a:ext cx="4859239" cy="2059971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5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4000500" indent="0">
              <a:buNone/>
              <a:defRPr sz="2000" b="1"/>
            </a:lvl8pPr>
            <a:lvl9pPr marL="4572000" indent="0">
              <a:buNone/>
              <a:defRPr sz="20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8" y="6263268"/>
            <a:ext cx="4859239" cy="921232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E53C-72BC-44CE-A5F1-22247467EF62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318A-653B-486F-B8E7-5E3CA4C3B6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75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E53C-72BC-44CE-A5F1-22247467EF62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318A-653B-486F-B8E7-5E3CA4C3B6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373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E53C-72BC-44CE-A5F1-22247467EF62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318A-653B-486F-B8E7-5E3CA4C3B6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43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1143106"/>
            <a:ext cx="3686473" cy="4000871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2468795"/>
            <a:ext cx="5786438" cy="12185191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1" y="5143976"/>
            <a:ext cx="3686473" cy="9529853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50"/>
            </a:lvl2pPr>
            <a:lvl3pPr marL="1143000" indent="0">
              <a:buNone/>
              <a:defRPr sz="1500"/>
            </a:lvl3pPr>
            <a:lvl4pPr marL="1714500" indent="0">
              <a:buNone/>
              <a:defRPr sz="1250"/>
            </a:lvl4pPr>
            <a:lvl5pPr marL="2286000" indent="0">
              <a:buNone/>
              <a:defRPr sz="1250"/>
            </a:lvl5pPr>
            <a:lvl6pPr marL="2857500" indent="0">
              <a:buNone/>
              <a:defRPr sz="1250"/>
            </a:lvl6pPr>
            <a:lvl7pPr marL="3429000" indent="0">
              <a:buNone/>
              <a:defRPr sz="1250"/>
            </a:lvl7pPr>
            <a:lvl8pPr marL="4000500" indent="0">
              <a:buNone/>
              <a:defRPr sz="1250"/>
            </a:lvl8pPr>
            <a:lvl9pPr marL="4572000" indent="0">
              <a:buNone/>
              <a:defRPr sz="12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E53C-72BC-44CE-A5F1-22247467EF62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318A-653B-486F-B8E7-5E3CA4C3B6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016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1143106"/>
            <a:ext cx="3686473" cy="4000871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2468795"/>
            <a:ext cx="5786438" cy="12185191"/>
          </a:xfrm>
        </p:spPr>
        <p:txBody>
          <a:bodyPr anchor="t"/>
          <a:lstStyle>
            <a:lvl1pPr marL="0" indent="0">
              <a:buNone/>
              <a:defRPr sz="4000"/>
            </a:lvl1pPr>
            <a:lvl2pPr marL="571500" indent="0">
              <a:buNone/>
              <a:defRPr sz="3500"/>
            </a:lvl2pPr>
            <a:lvl3pPr marL="1143000" indent="0">
              <a:buNone/>
              <a:defRPr sz="3000"/>
            </a:lvl3pPr>
            <a:lvl4pPr marL="1714500" indent="0">
              <a:buNone/>
              <a:defRPr sz="2500"/>
            </a:lvl4pPr>
            <a:lvl5pPr marL="2286000" indent="0">
              <a:buNone/>
              <a:defRPr sz="2500"/>
            </a:lvl5pPr>
            <a:lvl6pPr marL="2857500" indent="0">
              <a:buNone/>
              <a:defRPr sz="2500"/>
            </a:lvl6pPr>
            <a:lvl7pPr marL="3429000" indent="0">
              <a:buNone/>
              <a:defRPr sz="2500"/>
            </a:lvl7pPr>
            <a:lvl8pPr marL="4000500" indent="0">
              <a:buNone/>
              <a:defRPr sz="2500"/>
            </a:lvl8pPr>
            <a:lvl9pPr marL="4572000" indent="0">
              <a:buNone/>
              <a:defRPr sz="2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1" y="5143976"/>
            <a:ext cx="3686473" cy="9529853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50"/>
            </a:lvl2pPr>
            <a:lvl3pPr marL="1143000" indent="0">
              <a:buNone/>
              <a:defRPr sz="1500"/>
            </a:lvl3pPr>
            <a:lvl4pPr marL="1714500" indent="0">
              <a:buNone/>
              <a:defRPr sz="1250"/>
            </a:lvl4pPr>
            <a:lvl5pPr marL="2286000" indent="0">
              <a:buNone/>
              <a:defRPr sz="1250"/>
            </a:lvl5pPr>
            <a:lvl6pPr marL="2857500" indent="0">
              <a:buNone/>
              <a:defRPr sz="1250"/>
            </a:lvl6pPr>
            <a:lvl7pPr marL="3429000" indent="0">
              <a:buNone/>
              <a:defRPr sz="1250"/>
            </a:lvl7pPr>
            <a:lvl8pPr marL="4000500" indent="0">
              <a:buNone/>
              <a:defRPr sz="1250"/>
            </a:lvl8pPr>
            <a:lvl9pPr marL="4572000" indent="0">
              <a:buNone/>
              <a:defRPr sz="12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E53C-72BC-44CE-A5F1-22247467EF62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318A-653B-486F-B8E7-5E3CA4C3B6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130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912901"/>
            <a:ext cx="9858375" cy="3314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4564485"/>
            <a:ext cx="9858375" cy="10879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15892351"/>
            <a:ext cx="2571750" cy="912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41E53C-72BC-44CE-A5F1-22247467EF62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15892351"/>
            <a:ext cx="3857625" cy="912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15892351"/>
            <a:ext cx="2571750" cy="912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AE318A-653B-486F-B8E7-5E3CA4C3B6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46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43000" rtl="0" eaLnBrk="1" latinLnBrk="0" hangingPunct="1">
        <a:lnSpc>
          <a:spcPct val="90000"/>
        </a:lnSpc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1143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57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2000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571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286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857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000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572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E4677F38-9281-B031-A363-E9D85A22B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" r="2854"/>
          <a:stretch/>
        </p:blipFill>
        <p:spPr>
          <a:xfrm>
            <a:off x="0" y="0"/>
            <a:ext cx="11429999" cy="1714658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36B56DE-4F76-B787-C57A-65B559D626CD}"/>
              </a:ext>
            </a:extLst>
          </p:cNvPr>
          <p:cNvSpPr txBox="1"/>
          <p:nvPr/>
        </p:nvSpPr>
        <p:spPr>
          <a:xfrm>
            <a:off x="2022381" y="1732010"/>
            <a:ext cx="3692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FICHA TÉCNICA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0C032455-0754-F1F9-A769-1A479341391C}"/>
              </a:ext>
            </a:extLst>
          </p:cNvPr>
          <p:cNvSpPr/>
          <p:nvPr/>
        </p:nvSpPr>
        <p:spPr>
          <a:xfrm>
            <a:off x="6143828" y="471646"/>
            <a:ext cx="4312920" cy="3840480"/>
          </a:xfrm>
          <a:prstGeom prst="roundRect">
            <a:avLst>
              <a:gd name="adj" fmla="val 3274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639E362-9A20-8E7E-8BFF-467E0BEEE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145" y="2013882"/>
            <a:ext cx="973271" cy="1204246"/>
          </a:xfrm>
          <a:prstGeom prst="rect">
            <a:avLst/>
          </a:prstGeom>
        </p:spPr>
      </p:pic>
      <p:graphicFrame>
        <p:nvGraphicFramePr>
          <p:cNvPr id="66" name="Tabela 65">
            <a:extLst>
              <a:ext uri="{FF2B5EF4-FFF2-40B4-BE49-F238E27FC236}">
                <a16:creationId xmlns:a16="http://schemas.microsoft.com/office/drawing/2014/main" id="{C0F0737F-05AD-E9E5-FB92-FF5DC4542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076468"/>
              </p:ext>
            </p:extLst>
          </p:nvPr>
        </p:nvGraphicFramePr>
        <p:xfrm>
          <a:off x="860315" y="4572937"/>
          <a:ext cx="9761966" cy="123871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0983">
                  <a:extLst>
                    <a:ext uri="{9D8B030D-6E8A-4147-A177-3AD203B41FA5}">
                      <a16:colId xmlns:a16="http://schemas.microsoft.com/office/drawing/2014/main" val="3610425725"/>
                    </a:ext>
                  </a:extLst>
                </a:gridCol>
                <a:gridCol w="4880983">
                  <a:extLst>
                    <a:ext uri="{9D8B030D-6E8A-4147-A177-3AD203B41FA5}">
                      <a16:colId xmlns:a16="http://schemas.microsoft.com/office/drawing/2014/main" val="4165986338"/>
                    </a:ext>
                  </a:extLst>
                </a:gridCol>
              </a:tblGrid>
              <a:tr h="556432"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CÓDIGO DA REVENDA:</a:t>
                      </a:r>
                    </a:p>
                  </a:txBody>
                  <a:tcPr marL="117144" marR="117144" marT="58572" marB="58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3000064</a:t>
                      </a:r>
                    </a:p>
                  </a:txBody>
                  <a:tcPr marL="117144" marR="117144" marT="58572" marB="58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645186"/>
                  </a:ext>
                </a:extLst>
              </a:tr>
              <a:tr h="556432"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CÓDIGO FABRICANTE:</a:t>
                      </a:r>
                    </a:p>
                  </a:txBody>
                  <a:tcPr marL="117144" marR="117144" marT="58572" marB="58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562</a:t>
                      </a:r>
                    </a:p>
                  </a:txBody>
                  <a:tcPr marL="117144" marR="117144" marT="58572" marB="58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7582854"/>
                  </a:ext>
                </a:extLst>
              </a:tr>
              <a:tr h="556432"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DESCRIÇÃO PRODUTO </a:t>
                      </a:r>
                      <a:endParaRPr lang="pt-BR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7144" marR="117144" marT="58572" marB="58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PAO S/ CASCA FONTE DE FIBRAS INT WICK 12X450G</a:t>
                      </a:r>
                    </a:p>
                  </a:txBody>
                  <a:tcPr marL="117144" marR="117144" marT="58572" marB="58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1264478"/>
                  </a:ext>
                </a:extLst>
              </a:tr>
              <a:tr h="556432"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QUANTIDADE ITENS CAIXA</a:t>
                      </a:r>
                    </a:p>
                  </a:txBody>
                  <a:tcPr marL="117144" marR="117144" marT="58572" marB="58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117144" marR="117144" marT="58572" marB="58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933004"/>
                  </a:ext>
                </a:extLst>
              </a:tr>
              <a:tr h="556432"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FORMATO DA EMBALAGEM PRIMÁRIA</a:t>
                      </a:r>
                      <a:br>
                        <a:rPr lang="pt-BR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t-B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(EX.: POTE, GARRAFA, BANDEIJA, BISNAGA, SACO)</a:t>
                      </a:r>
                    </a:p>
                  </a:txBody>
                  <a:tcPr marL="117144" marR="117144" marT="58572" marB="58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SACO </a:t>
                      </a:r>
                    </a:p>
                  </a:txBody>
                  <a:tcPr marL="117144" marR="117144" marT="58572" marB="58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314338"/>
                  </a:ext>
                </a:extLst>
              </a:tr>
              <a:tr h="556432"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EMBALAGEM PRIMÁRIA </a:t>
                      </a:r>
                      <a:r>
                        <a:rPr lang="pt-B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(MM) (COMP/LARG/ALTURA)</a:t>
                      </a:r>
                    </a:p>
                  </a:txBody>
                  <a:tcPr marL="117144" marR="117144" marT="58572" marB="58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10X10X29</a:t>
                      </a:r>
                    </a:p>
                  </a:txBody>
                  <a:tcPr marL="117144" marR="117144" marT="58572" marB="58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043862"/>
                  </a:ext>
                </a:extLst>
              </a:tr>
              <a:tr h="556432"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PESO UNITÁRIO EMBALAGEM PRIMÁRIA </a:t>
                      </a:r>
                      <a:br>
                        <a:rPr lang="pt-BR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t-B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(LIQ. E BRUTO)</a:t>
                      </a:r>
                      <a:endParaRPr lang="pt-BR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7144" marR="117144" marT="58572" marB="58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LIQ- 0,45</a:t>
                      </a:r>
                    </a:p>
                    <a:p>
                      <a:r>
                        <a:rPr lang="pt-B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BRUTO – 0,456</a:t>
                      </a:r>
                    </a:p>
                  </a:txBody>
                  <a:tcPr marL="117144" marR="117144" marT="58572" marB="58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896293"/>
                  </a:ext>
                </a:extLst>
              </a:tr>
              <a:tr h="556432"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FORMATO EMBALAGEM MASTER</a:t>
                      </a:r>
                    </a:p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(EX.: CAIXA, FARDO)</a:t>
                      </a:r>
                    </a:p>
                  </a:txBody>
                  <a:tcPr marL="117144" marR="117144" marT="58572" marB="58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CAIXA </a:t>
                      </a:r>
                    </a:p>
                  </a:txBody>
                  <a:tcPr marL="117144" marR="117144" marT="58572" marB="58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730906"/>
                  </a:ext>
                </a:extLst>
              </a:tr>
              <a:tr h="556432"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EMBALAGEM MASTER </a:t>
                      </a:r>
                      <a:r>
                        <a:rPr lang="pt-B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(MM) (COMP/LARG/ALTURA)</a:t>
                      </a:r>
                    </a:p>
                  </a:txBody>
                  <a:tcPr marL="117144" marR="117144" marT="58572" marB="58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7144" marR="117144" marT="58572" marB="58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3404127"/>
                  </a:ext>
                </a:extLst>
              </a:tr>
              <a:tr h="556432"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PESO UNITÁRIO CAIXA MASTER</a:t>
                      </a:r>
                      <a:br>
                        <a:rPr lang="pt-BR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t-B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(LIQ. E BRUTO)</a:t>
                      </a:r>
                      <a:endParaRPr lang="pt-BR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7144" marR="117144" marT="58572" marB="58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LIQ – 5,4</a:t>
                      </a:r>
                    </a:p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BRUTO- 5,47</a:t>
                      </a:r>
                    </a:p>
                  </a:txBody>
                  <a:tcPr marL="117144" marR="117144" marT="58572" marB="58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670248"/>
                  </a:ext>
                </a:extLst>
              </a:tr>
              <a:tr h="556432"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CÓDIGO DE BARRAS EAN</a:t>
                      </a:r>
                    </a:p>
                  </a:txBody>
                  <a:tcPr marL="117144" marR="117144" marT="58572" marB="58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7896066305622</a:t>
                      </a:r>
                    </a:p>
                  </a:txBody>
                  <a:tcPr marL="117144" marR="117144" marT="58572" marB="58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778610"/>
                  </a:ext>
                </a:extLst>
              </a:tr>
              <a:tr h="556432"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CÓDIGO DE BARRAS DUN</a:t>
                      </a:r>
                    </a:p>
                  </a:txBody>
                  <a:tcPr marL="117144" marR="117144" marT="58572" marB="58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17896066305629</a:t>
                      </a:r>
                    </a:p>
                  </a:txBody>
                  <a:tcPr marL="117144" marR="117144" marT="58572" marB="58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944336"/>
                  </a:ext>
                </a:extLst>
              </a:tr>
              <a:tr h="556432"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LASTRO/CAMADAS/PALETEIZAÇÃO </a:t>
                      </a: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(EM CXS) </a:t>
                      </a:r>
                      <a:endParaRPr lang="pt-BR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7144" marR="117144" marT="58572" marB="58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7144" marR="117144" marT="58572" marB="58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3230028"/>
                  </a:ext>
                </a:extLst>
              </a:tr>
              <a:tr h="556432"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FORNECEDOR</a:t>
                      </a:r>
                      <a:endParaRPr lang="pt-BR" sz="18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7144" marR="117144" marT="58572" marB="58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WICKBOLD </a:t>
                      </a:r>
                    </a:p>
                  </a:txBody>
                  <a:tcPr marL="117144" marR="117144" marT="58572" marB="58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680576"/>
                  </a:ext>
                </a:extLst>
              </a:tr>
              <a:tr h="556432"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MARCA/CATEGORIA/FAMÍLIA</a:t>
                      </a:r>
                    </a:p>
                  </a:txBody>
                  <a:tcPr marL="117144" marR="117144" marT="58572" marB="58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WICKBOLD / SECOS / PAO SEM CASCA </a:t>
                      </a:r>
                    </a:p>
                  </a:txBody>
                  <a:tcPr marL="117144" marR="117144" marT="58572" marB="58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386284"/>
                  </a:ext>
                </a:extLst>
              </a:tr>
              <a:tr h="556432"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SHELF LIFE</a:t>
                      </a:r>
                    </a:p>
                  </a:txBody>
                  <a:tcPr marL="117144" marR="117144" marT="58572" marB="58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 DIAS </a:t>
                      </a:r>
                    </a:p>
                  </a:txBody>
                  <a:tcPr marL="117144" marR="117144" marT="58572" marB="58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2104286"/>
                  </a:ext>
                </a:extLst>
              </a:tr>
              <a:tr h="556432"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ARMAZENAMENTO</a:t>
                      </a:r>
                      <a:br>
                        <a:rPr lang="pt-BR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t-B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(CONGELADO/REFRIGERADO/AMBIENTE)</a:t>
                      </a:r>
                    </a:p>
                  </a:txBody>
                  <a:tcPr marL="117144" marR="117144" marT="58572" marB="58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AMBIENTE </a:t>
                      </a:r>
                    </a:p>
                  </a:txBody>
                  <a:tcPr marL="117144" marR="117144" marT="58572" marB="58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752838"/>
                  </a:ext>
                </a:extLst>
              </a:tr>
              <a:tr h="556432"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TRIBUTAÇÃO </a:t>
                      </a:r>
                      <a:r>
                        <a:rPr lang="pt-B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(ST/ICMS/PIS/COFINS)</a:t>
                      </a:r>
                    </a:p>
                  </a:txBody>
                  <a:tcPr marL="117144" marR="117144" marT="58572" marB="58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ICMS – 0,22%</a:t>
                      </a:r>
                    </a:p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PIS – 1,65%</a:t>
                      </a:r>
                    </a:p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COFINS – 7,60%</a:t>
                      </a:r>
                    </a:p>
                  </a:txBody>
                  <a:tcPr marL="117144" marR="117144" marT="58572" marB="58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966368"/>
                  </a:ext>
                </a:extLst>
              </a:tr>
              <a:tr h="556432"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NCM</a:t>
                      </a:r>
                    </a:p>
                  </a:txBody>
                  <a:tcPr marL="117144" marR="117144" marT="58572" marB="58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1905.90.10</a:t>
                      </a:r>
                    </a:p>
                  </a:txBody>
                  <a:tcPr marL="117144" marR="117144" marT="58572" marB="58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657001"/>
                  </a:ext>
                </a:extLst>
              </a:tr>
              <a:tr h="556432"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CEST</a:t>
                      </a:r>
                    </a:p>
                  </a:txBody>
                  <a:tcPr marL="117144" marR="117144" marT="58572" marB="58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17.060.00</a:t>
                      </a:r>
                      <a:endParaRPr lang="pt-BR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7144" marR="117144" marT="58572" marB="58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476947"/>
                  </a:ext>
                </a:extLst>
              </a:tr>
            </a:tbl>
          </a:graphicData>
        </a:graphic>
      </p:graphicFrame>
      <p:pic>
        <p:nvPicPr>
          <p:cNvPr id="67" name="Imagem 66">
            <a:extLst>
              <a:ext uri="{FF2B5EF4-FFF2-40B4-BE49-F238E27FC236}">
                <a16:creationId xmlns:a16="http://schemas.microsoft.com/office/drawing/2014/main" id="{FA9768DB-6465-021F-AC9C-5274A188E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252" y="627069"/>
            <a:ext cx="2635250" cy="91719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BD0B653-F6BA-6C15-FBE8-3F519420EE4E}"/>
              </a:ext>
            </a:extLst>
          </p:cNvPr>
          <p:cNvSpPr txBox="1"/>
          <p:nvPr/>
        </p:nvSpPr>
        <p:spPr>
          <a:xfrm>
            <a:off x="2022382" y="2275610"/>
            <a:ext cx="36926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20"/>
              </a:lnSpc>
            </a:pPr>
            <a:r>
              <a:rPr lang="pt-BR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PAO S/ CASCA FONTE DE FIBRAS INT WICK 12X450G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B48BA8-43C4-943D-80DB-3AD6325CC4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5" r="30740"/>
          <a:stretch>
            <a:fillRect/>
          </a:stretch>
        </p:blipFill>
        <p:spPr>
          <a:xfrm>
            <a:off x="7737379" y="748906"/>
            <a:ext cx="1283964" cy="338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968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</TotalTime>
  <Words>198</Words>
  <Application>Microsoft Macintosh PowerPoint</Application>
  <PresentationFormat>Custom</PresentationFormat>
  <Paragraphs>46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Tema do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Equipe Souw</dc:creator>
  <cp:lastModifiedBy>Quartetto Comunicação</cp:lastModifiedBy>
  <cp:revision>7</cp:revision>
  <dcterms:created xsi:type="dcterms:W3CDTF">2025-01-30T17:31:59Z</dcterms:created>
  <dcterms:modified xsi:type="dcterms:W3CDTF">2026-04-22T17:57:40Z</dcterms:modified>
</cp:coreProperties>
</file>